
<file path=[Content_Types].xml><?xml version="1.0" encoding="utf-8"?>
<Types xmlns="http://schemas.openxmlformats.org/package/2006/content-types">
  <Default Extension="avi" ContentType="video/x-msvideo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0" r:id="rId1"/>
  </p:sldMasterIdLst>
  <p:notesMasterIdLst>
    <p:notesMasterId r:id="rId12"/>
  </p:notesMasterIdLst>
  <p:sldIdLst>
    <p:sldId id="256" r:id="rId2"/>
    <p:sldId id="261" r:id="rId3"/>
    <p:sldId id="289" r:id="rId4"/>
    <p:sldId id="290" r:id="rId5"/>
    <p:sldId id="294" r:id="rId6"/>
    <p:sldId id="293" r:id="rId7"/>
    <p:sldId id="285" r:id="rId8"/>
    <p:sldId id="295" r:id="rId9"/>
    <p:sldId id="287" r:id="rId10"/>
    <p:sldId id="279" r:id="rId11"/>
  </p:sldIdLst>
  <p:sldSz cx="9144000" cy="5143500" type="screen16x9"/>
  <p:notesSz cx="6858000" cy="9144000"/>
  <p:embeddedFontLst>
    <p:embeddedFont>
      <p:font typeface="Dosis" panose="020B0604020202020204" charset="0"/>
      <p:regular r:id="rId13"/>
      <p:bold r:id="rId14"/>
    </p:embeddedFont>
    <p:embeddedFont>
      <p:font typeface="Trebuchet MS" panose="020B0603020202020204" pitchFamily="34" charset="0"/>
      <p:regular r:id="rId15"/>
      <p:bold r:id="rId16"/>
      <p:italic r:id="rId17"/>
      <p:boldItalic r:id="rId18"/>
    </p:embeddedFont>
    <p:embeddedFont>
      <p:font typeface="Wingdings 3" panose="05040102010807070707" pitchFamily="18" charset="2"/>
      <p:regular r:id="rId19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17A11"/>
    <a:srgbClr val="EB981D"/>
    <a:srgbClr val="193B57"/>
    <a:srgbClr val="285880"/>
    <a:srgbClr val="1BBF3A"/>
    <a:srgbClr val="17A131"/>
    <a:srgbClr val="1ED040"/>
    <a:srgbClr val="169A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97CD2E4-BFDC-4725-941F-FDF44478BB19}">
  <a:tblStyle styleId="{F97CD2E4-BFDC-4725-941F-FDF44478BB1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9" d="100"/>
          <a:sy n="89" d="100"/>
        </p:scale>
        <p:origin x="64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Shape 1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Shape 1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359945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Shape 1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040405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Shape 1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441108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Shape 1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532927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Shape 3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6350"/>
            <a:ext cx="9144000" cy="5149850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0300" y="1803400"/>
            <a:ext cx="5825202" cy="1234727"/>
          </a:xfrm>
        </p:spPr>
        <p:txBody>
          <a:bodyPr anchor="b">
            <a:noAutofit/>
          </a:bodyPr>
          <a:lstStyle>
            <a:lvl1pPr algn="r">
              <a:defRPr sz="405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0300" y="3038125"/>
            <a:ext cx="5825202" cy="822674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453668195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457200"/>
            <a:ext cx="6447501" cy="2552700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52800"/>
            <a:ext cx="6447501" cy="1178222"/>
          </a:xfrm>
        </p:spPr>
        <p:txBody>
          <a:bodyPr anchor="ctr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788174733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8500" y="457200"/>
            <a:ext cx="6070601" cy="2266950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24604" y="2724150"/>
            <a:ext cx="5418393" cy="28575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52800"/>
            <a:ext cx="6447501" cy="1178222"/>
          </a:xfrm>
        </p:spPr>
        <p:txBody>
          <a:bodyPr anchor="ctr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sp>
        <p:nvSpPr>
          <p:cNvPr id="20" name="TextBox 19"/>
          <p:cNvSpPr txBox="1"/>
          <p:nvPr/>
        </p:nvSpPr>
        <p:spPr>
          <a:xfrm>
            <a:off x="406403" y="592784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669758" y="2164917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sz="1050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09264372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1448991"/>
            <a:ext cx="6447501" cy="1946595"/>
          </a:xfrm>
        </p:spPr>
        <p:txBody>
          <a:bodyPr anchor="b">
            <a:normAutofit/>
          </a:bodyPr>
          <a:lstStyle>
            <a:lvl1pPr algn="l">
              <a:defRPr sz="33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95586"/>
            <a:ext cx="6447501" cy="1135436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41192174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8500" y="457200"/>
            <a:ext cx="6070601" cy="2266950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07999" y="3009900"/>
            <a:ext cx="6447502" cy="385686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95586"/>
            <a:ext cx="6447501" cy="1135436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sp>
        <p:nvSpPr>
          <p:cNvPr id="24" name="TextBox 23"/>
          <p:cNvSpPr txBox="1"/>
          <p:nvPr/>
        </p:nvSpPr>
        <p:spPr>
          <a:xfrm>
            <a:off x="406403" y="592784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669758" y="2164917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23732757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457200"/>
            <a:ext cx="6441152" cy="2266950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07999" y="3009900"/>
            <a:ext cx="6447502" cy="385686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1800">
                <a:solidFill>
                  <a:schemeClr val="accent1"/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95586"/>
            <a:ext cx="6447501" cy="1135436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70751316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6/10/2019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094335687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975755" y="457200"/>
            <a:ext cx="978557" cy="3938588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8001" y="457200"/>
            <a:ext cx="5295113" cy="393858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13211489"/>
      </p:ext>
    </p:extLst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blipFill dpi="0" rotWithShape="1">
          <a:blip r:embed="rId2">
            <a:alphaModFix amt="3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ctrTitle"/>
          </p:nvPr>
        </p:nvSpPr>
        <p:spPr>
          <a:xfrm>
            <a:off x="1028475" y="0"/>
            <a:ext cx="5238600" cy="40200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7123914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1104900" y="276075"/>
            <a:ext cx="6724500" cy="74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body" idx="1"/>
          </p:nvPr>
        </p:nvSpPr>
        <p:spPr>
          <a:xfrm>
            <a:off x="1104900" y="1277625"/>
            <a:ext cx="7581900" cy="3648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SzPts val="3000"/>
              <a:buChar char="▸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▹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▹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5343274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inverted">
  <p:cSld name="Blank inverted">
    <p:bg>
      <p:bgPr>
        <a:solidFill>
          <a:srgbClr val="222222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222794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7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284460039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2025651"/>
            <a:ext cx="6447501" cy="1369936"/>
          </a:xfrm>
        </p:spPr>
        <p:txBody>
          <a:bodyPr anchor="b"/>
          <a:lstStyle>
            <a:lvl1pPr algn="l">
              <a:defRPr sz="3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95586"/>
            <a:ext cx="6447501" cy="645300"/>
          </a:xfrm>
        </p:spPr>
        <p:txBody>
          <a:bodyPr anchor="t"/>
          <a:lstStyle>
            <a:lvl1pPr marL="0" indent="0" algn="l">
              <a:buNone/>
              <a:defRPr sz="15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57950288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8001" y="1620442"/>
            <a:ext cx="3138026" cy="29105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17477" y="1620442"/>
            <a:ext cx="3138026" cy="29105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6/10/2019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415315565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6809" y="1620737"/>
            <a:ext cx="3139217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6809" y="2052934"/>
            <a:ext cx="3139217" cy="247808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16287" y="1620737"/>
            <a:ext cx="3139214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16288" y="2052934"/>
            <a:ext cx="3139213" cy="247808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6/10/2019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080826903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457200"/>
            <a:ext cx="6447501" cy="9906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6/10/2019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867842622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6/10/2019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8814473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1123953"/>
            <a:ext cx="2890896" cy="958850"/>
          </a:xfrm>
        </p:spPr>
        <p:txBody>
          <a:bodyPr anchor="b">
            <a:normAutofit/>
          </a:bodyPr>
          <a:lstStyle>
            <a:lvl1pPr>
              <a:defRPr sz="1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0346" y="386193"/>
            <a:ext cx="3385156" cy="41448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8001" y="2082802"/>
            <a:ext cx="2890896" cy="1938337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342797" indent="0">
              <a:buNone/>
              <a:defRPr sz="1050"/>
            </a:lvl2pPr>
            <a:lvl3pPr marL="685595" indent="0">
              <a:buNone/>
              <a:defRPr sz="900"/>
            </a:lvl3pPr>
            <a:lvl4pPr marL="1028392" indent="0">
              <a:buNone/>
              <a:defRPr sz="750"/>
            </a:lvl4pPr>
            <a:lvl5pPr marL="1371188" indent="0">
              <a:buNone/>
              <a:defRPr sz="750"/>
            </a:lvl5pPr>
            <a:lvl6pPr marL="1713986" indent="0">
              <a:buNone/>
              <a:defRPr sz="750"/>
            </a:lvl6pPr>
            <a:lvl7pPr marL="2056783" indent="0">
              <a:buNone/>
              <a:defRPr sz="750"/>
            </a:lvl7pPr>
            <a:lvl8pPr marL="2399580" indent="0">
              <a:buNone/>
              <a:defRPr sz="750"/>
            </a:lvl8pPr>
            <a:lvl9pPr marL="2742377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6/10/2019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817060324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3600450"/>
            <a:ext cx="6447500" cy="425054"/>
          </a:xfrm>
        </p:spPr>
        <p:txBody>
          <a:bodyPr anchor="b">
            <a:normAutofit/>
          </a:bodyPr>
          <a:lstStyle>
            <a:lvl1pPr algn="l">
              <a:defRPr sz="1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08001" y="457200"/>
            <a:ext cx="6447501" cy="2884289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8001" y="4025504"/>
            <a:ext cx="6447500" cy="505518"/>
          </a:xfrm>
        </p:spPr>
        <p:txBody>
          <a:bodyPr>
            <a:normAutofit/>
          </a:bodyPr>
          <a:lstStyle>
            <a:lvl1pPr marL="0" indent="0">
              <a:buNone/>
              <a:defRPr sz="9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076135715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6350"/>
            <a:ext cx="9144000" cy="5149850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8001" y="457200"/>
            <a:ext cx="6447501" cy="9906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1620442"/>
            <a:ext cx="6447501" cy="29105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03850" y="4531022"/>
            <a:ext cx="683954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6/10/2019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08001" y="4531022"/>
            <a:ext cx="472320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42998" y="4531022"/>
            <a:ext cx="512504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accent1"/>
                </a:solidFill>
              </a:defRPr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851440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</p:sldLayoutIdLst>
  <p:transition>
    <p:fade thruBlk="1"/>
  </p:transition>
  <p:hf hdr="0" ftr="0" dt="0"/>
  <p:txStyles>
    <p:titleStyle>
      <a:lvl1pPr algn="l" defTabSz="342900" rtl="0" eaLnBrk="1" latinLnBrk="0" hangingPunct="1">
        <a:spcBef>
          <a:spcPct val="0"/>
        </a:spcBef>
        <a:buNone/>
        <a:defRPr sz="27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57175" indent="-257175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7.png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87000"/>
            <a:lum/>
          </a:blip>
          <a:srcRect/>
          <a:stretch>
            <a:fillRect l="-6000" t="-17000" r="9000" b="-17000"/>
          </a:stretch>
        </a:blip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D62204D-5520-4FD5-A058-0B9F0EC3C23A}"/>
              </a:ext>
            </a:extLst>
          </p:cNvPr>
          <p:cNvSpPr/>
          <p:nvPr/>
        </p:nvSpPr>
        <p:spPr>
          <a:xfrm>
            <a:off x="4886325" y="0"/>
            <a:ext cx="425767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osis" panose="02010703020202060003" pitchFamily="2" charset="0"/>
              </a:rPr>
              <a:t>Project Number: 18-1-1-1622</a:t>
            </a:r>
          </a:p>
          <a:p>
            <a:pPr algn="ctr" eaLnBrk="1" hangingPunct="1">
              <a:spcBef>
                <a:spcPct val="50000"/>
              </a:spcBef>
            </a:pPr>
            <a:r>
              <a:rPr lang="he-IL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osis" panose="02010703020202060003" pitchFamily="2" charset="0"/>
              </a:rPr>
              <a:t> </a:t>
            </a:r>
            <a:r>
              <a:rPr 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osis" panose="02010703020202060003" pitchFamily="2" charset="0"/>
                <a:cs typeface="Tahoma" pitchFamily="34" charset="0"/>
              </a:rPr>
              <a:t>By: Saar </a:t>
            </a:r>
            <a:r>
              <a:rPr lang="en-US" sz="1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osis" panose="02010703020202060003" pitchFamily="2" charset="0"/>
                <a:cs typeface="Tahoma" pitchFamily="34" charset="0"/>
              </a:rPr>
              <a:t>Adutler</a:t>
            </a:r>
            <a:r>
              <a:rPr 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osis" panose="02010703020202060003" pitchFamily="2" charset="0"/>
                <a:cs typeface="Tahoma" pitchFamily="34" charset="0"/>
              </a:rPr>
              <a:t>, </a:t>
            </a:r>
            <a:r>
              <a:rPr lang="en-US" sz="1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osis" panose="02010703020202060003" pitchFamily="2" charset="0"/>
                <a:cs typeface="Tahoma" pitchFamily="34" charset="0"/>
              </a:rPr>
              <a:t>Mor</a:t>
            </a:r>
            <a:r>
              <a:rPr 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osis" panose="02010703020202060003" pitchFamily="2" charset="0"/>
                <a:cs typeface="Tahoma" pitchFamily="34" charset="0"/>
              </a:rPr>
              <a:t> </a:t>
            </a:r>
            <a:r>
              <a:rPr lang="en-US" sz="1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osis" panose="02010703020202060003" pitchFamily="2" charset="0"/>
                <a:cs typeface="Tahoma" pitchFamily="34" charset="0"/>
              </a:rPr>
              <a:t>Yagel</a:t>
            </a:r>
            <a:r>
              <a:rPr 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osis" panose="02010703020202060003" pitchFamily="2" charset="0"/>
                <a:cs typeface="Tahoma" pitchFamily="34" charset="0"/>
              </a:rPr>
              <a:t>        Advisor: </a:t>
            </a:r>
            <a:r>
              <a:rPr 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osis" panose="02010703020202060003" pitchFamily="2" charset="0"/>
              </a:rPr>
              <a:t>Yonatan Mandel</a:t>
            </a:r>
          </a:p>
          <a:p>
            <a:pPr algn="ctr" eaLnBrk="1" hangingPunct="1">
              <a:spcBef>
                <a:spcPct val="50000"/>
              </a:spcBef>
            </a:pPr>
            <a:r>
              <a:rPr 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osis" panose="02010703020202060003" pitchFamily="2" charset="0"/>
                <a:cs typeface="Tahoma" pitchFamily="34" charset="0"/>
              </a:rPr>
              <a:t>Project Carried Out at Tel Aviv University, 2019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CF79355-8994-4911-802A-E3743B7DC34E}"/>
              </a:ext>
            </a:extLst>
          </p:cNvPr>
          <p:cNvSpPr/>
          <p:nvPr/>
        </p:nvSpPr>
        <p:spPr>
          <a:xfrm>
            <a:off x="6560820" y="4866501"/>
            <a:ext cx="300228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osis" panose="02010703020202060003" pitchFamily="2" charset="0"/>
                <a:cs typeface="Tahoma" pitchFamily="34" charset="0"/>
              </a:rPr>
              <a:t>Project’s Presentation</a:t>
            </a:r>
            <a:r>
              <a:rPr lang="he-IL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osis" panose="02010703020202060003" pitchFamily="2" charset="0"/>
                <a:cs typeface="Tahoma" pitchFamily="34" charset="0"/>
              </a:rPr>
              <a:t> </a:t>
            </a:r>
            <a:r>
              <a:rPr 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osis" panose="02010703020202060003" pitchFamily="2" charset="0"/>
                <a:cs typeface="Tahoma" pitchFamily="34" charset="0"/>
              </a:rPr>
              <a:t>11.6.2019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4259083-7F1F-452B-AE47-98E199CE9D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32020" y="1402080"/>
            <a:ext cx="4129087" cy="2614997"/>
          </a:xfrm>
        </p:spPr>
        <p:txBody>
          <a:bodyPr>
            <a:noAutofit/>
          </a:bodyPr>
          <a:lstStyle/>
          <a:p>
            <a:r>
              <a:rPr 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osis" panose="02010703020202060003" pitchFamily="2" charset="0"/>
                <a:ea typeface="Tahoma" panose="020B0604030504040204" pitchFamily="34" charset="0"/>
                <a:cs typeface="Tahoma" panose="020B0604030504040204" pitchFamily="34" charset="0"/>
              </a:rPr>
              <a:t>Autonomous Nano-Drones Indoor Navigation System Based On Depth-RGB Image Processing</a:t>
            </a:r>
            <a:endParaRPr lang="en-IL" sz="3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305" name="Shape 305"/>
          <p:cNvSpPr txBox="1">
            <a:spLocks noGrp="1"/>
          </p:cNvSpPr>
          <p:nvPr>
            <p:ph type="ctrTitle" idx="4294967295"/>
          </p:nvPr>
        </p:nvSpPr>
        <p:spPr>
          <a:xfrm>
            <a:off x="0" y="1582738"/>
            <a:ext cx="6672263" cy="116046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rgbClr val="FF8700"/>
                </a:solidFill>
              </a:rPr>
              <a:t>THANKS</a:t>
            </a:r>
            <a:r>
              <a:rPr lang="en-US" sz="6000" dirty="0">
                <a:solidFill>
                  <a:srgbClr val="FF8700"/>
                </a:solidFill>
              </a:rPr>
              <a:t>!</a:t>
            </a:r>
            <a:endParaRPr sz="6000" dirty="0">
              <a:solidFill>
                <a:srgbClr val="FF8700"/>
              </a:solidFill>
            </a:endParaRPr>
          </a:p>
        </p:txBody>
      </p:sp>
      <p:sp>
        <p:nvSpPr>
          <p:cNvPr id="306" name="Shape 306"/>
          <p:cNvSpPr txBox="1">
            <a:spLocks noGrp="1"/>
          </p:cNvSpPr>
          <p:nvPr>
            <p:ph type="subTitle" idx="4294967295"/>
          </p:nvPr>
        </p:nvSpPr>
        <p:spPr>
          <a:xfrm>
            <a:off x="1958975" y="2630488"/>
            <a:ext cx="7185025" cy="11604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FFFFFF"/>
                </a:solidFill>
              </a:rPr>
              <a:t>Any questions?</a:t>
            </a:r>
            <a:endParaRPr sz="2400" b="1" dirty="0">
              <a:solidFill>
                <a:srgbClr val="FFFFFF"/>
              </a:solidFill>
            </a:endParaRPr>
          </a:p>
        </p:txBody>
      </p:sp>
      <p:sp>
        <p:nvSpPr>
          <p:cNvPr id="5" name="Shape 781">
            <a:extLst>
              <a:ext uri="{FF2B5EF4-FFF2-40B4-BE49-F238E27FC236}">
                <a16:creationId xmlns:a16="http://schemas.microsoft.com/office/drawing/2014/main" id="{A149CAD3-C638-4FAF-A0AF-9ED2BBC2B6BC}"/>
              </a:ext>
            </a:extLst>
          </p:cNvPr>
          <p:cNvSpPr txBox="1"/>
          <p:nvPr/>
        </p:nvSpPr>
        <p:spPr>
          <a:xfrm>
            <a:off x="3975194" y="1515250"/>
            <a:ext cx="1440600" cy="12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600" dirty="0">
                <a:solidFill>
                  <a:srgbClr val="FF8700"/>
                </a:solidFill>
              </a:rPr>
              <a:t>😉</a:t>
            </a:r>
            <a:endParaRPr sz="9600" dirty="0">
              <a:solidFill>
                <a:srgbClr val="FF8700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>
            <a:spLocks noGrp="1"/>
          </p:cNvSpPr>
          <p:nvPr>
            <p:ph type="title"/>
          </p:nvPr>
        </p:nvSpPr>
        <p:spPr>
          <a:xfrm>
            <a:off x="510540" y="276075"/>
            <a:ext cx="6724500" cy="74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1" dirty="0"/>
              <a:t>Motivation</a:t>
            </a:r>
            <a:endParaRPr sz="3500" b="1" dirty="0"/>
          </a:p>
        </p:txBody>
      </p:sp>
      <p:sp>
        <p:nvSpPr>
          <p:cNvPr id="140" name="Shape 140"/>
          <p:cNvSpPr txBox="1">
            <a:spLocks noGrp="1"/>
          </p:cNvSpPr>
          <p:nvPr>
            <p:ph type="body" idx="1"/>
          </p:nvPr>
        </p:nvSpPr>
        <p:spPr>
          <a:xfrm>
            <a:off x="510540" y="895635"/>
            <a:ext cx="8951493" cy="364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8100" indent="0">
              <a:buNone/>
            </a:pPr>
            <a:r>
              <a:rPr lang="en-US" sz="2700" dirty="0"/>
              <a:t>Drones developing has been a major focus</a:t>
            </a:r>
            <a:br>
              <a:rPr lang="en-US" sz="2700" dirty="0"/>
            </a:br>
            <a:r>
              <a:rPr lang="en-US" sz="2700" dirty="0"/>
              <a:t>in recent years in both industry and research</a:t>
            </a:r>
            <a:br>
              <a:rPr lang="en-US" sz="2700" dirty="0"/>
            </a:br>
            <a:r>
              <a:rPr lang="en-US" sz="2700" dirty="0"/>
              <a:t>for various purposes:</a:t>
            </a:r>
            <a:endParaRPr lang="en-US" sz="2700" dirty="0">
              <a:sym typeface="Times New Roman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n-US" sz="2700" dirty="0">
                <a:sym typeface="Times New Roman"/>
              </a:rPr>
              <a:t>Military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700" dirty="0">
                <a:sym typeface="Times New Roman"/>
              </a:rPr>
              <a:t>Policing and Security 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700" dirty="0">
                <a:sym typeface="Times New Roman"/>
              </a:rPr>
              <a:t>Agriculture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700" dirty="0">
                <a:sym typeface="Times New Roman"/>
              </a:rPr>
              <a:t>Security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7A533011-3316-4DFD-B545-CAAF85A5DD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6350"/>
            <a:ext cx="9144001" cy="5149850"/>
            <a:chOff x="0" y="-8467"/>
            <a:chExt cx="12192000" cy="6866467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76F765C2-CFA0-43E2-B4AA-9B1A7E50FC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97EBBA5-9C98-41C0-8D3E-B8BF8BD8EF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 23">
              <a:extLst>
                <a:ext uri="{FF2B5EF4-FFF2-40B4-BE49-F238E27FC236}">
                  <a16:creationId xmlns:a16="http://schemas.microsoft.com/office/drawing/2014/main" id="{8C771D4E-1F4E-45D3-BA61-0D47390C2D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5">
              <a:extLst>
                <a:ext uri="{FF2B5EF4-FFF2-40B4-BE49-F238E27FC236}">
                  <a16:creationId xmlns:a16="http://schemas.microsoft.com/office/drawing/2014/main" id="{4E870B5F-9A8A-41E5-B3BA-69025EC205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BE85410D-4D65-4C22-8938-1DFF919FBE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27">
              <a:extLst>
                <a:ext uri="{FF2B5EF4-FFF2-40B4-BE49-F238E27FC236}">
                  <a16:creationId xmlns:a16="http://schemas.microsoft.com/office/drawing/2014/main" id="{9EED07E7-1F26-484A-9FA1-E822B46AE2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8">
              <a:extLst>
                <a:ext uri="{FF2B5EF4-FFF2-40B4-BE49-F238E27FC236}">
                  <a16:creationId xmlns:a16="http://schemas.microsoft.com/office/drawing/2014/main" id="{0570AEF5-6B4E-4F8D-BF1F-BC5C654521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9">
              <a:extLst>
                <a:ext uri="{FF2B5EF4-FFF2-40B4-BE49-F238E27FC236}">
                  <a16:creationId xmlns:a16="http://schemas.microsoft.com/office/drawing/2014/main" id="{E5C1811B-FFBE-435C-820F-DADEC25D46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>
              <a:extLst>
                <a:ext uri="{FF2B5EF4-FFF2-40B4-BE49-F238E27FC236}">
                  <a16:creationId xmlns:a16="http://schemas.microsoft.com/office/drawing/2014/main" id="{197FDC73-3DBB-44D0-8EE8-41F35CABBD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>
              <a:extLst>
                <a:ext uri="{FF2B5EF4-FFF2-40B4-BE49-F238E27FC236}">
                  <a16:creationId xmlns:a16="http://schemas.microsoft.com/office/drawing/2014/main" id="{BB5DE8BB-A829-45DC-AA9E-1138CFB10E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238CBDE-0141-4C1A-ABD7-206BECF866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4028" y="457200"/>
            <a:ext cx="5811272" cy="990600"/>
          </a:xfrm>
        </p:spPr>
        <p:txBody>
          <a:bodyPr vert="horz" lIns="91440" tIns="45720" rIns="91440" bIns="45720" rtlCol="0" anchor="t">
            <a:noAutofit/>
          </a:bodyPr>
          <a:lstStyle/>
          <a:p>
            <a:pPr defTabSz="457200">
              <a:lnSpc>
                <a:spcPct val="90000"/>
              </a:lnSpc>
              <a:spcBef>
                <a:spcPct val="0"/>
              </a:spcBef>
            </a:pPr>
            <a:r>
              <a:rPr lang="en-US" sz="3500" b="1" dirty="0"/>
              <a:t>System’s Components – </a:t>
            </a:r>
            <a:r>
              <a:rPr lang="en-US" sz="3500" b="1" dirty="0" err="1"/>
              <a:t>CrazyFlie</a:t>
            </a:r>
            <a:endParaRPr lang="en-US" sz="35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E59B501-79AE-495D-9CC1-491D658394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746"/>
          <a:stretch/>
        </p:blipFill>
        <p:spPr>
          <a:xfrm>
            <a:off x="332739" y="636489"/>
            <a:ext cx="1739901" cy="10217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6DA62CF-55C6-417A-9875-402A7EAD2E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319" y="1937867"/>
            <a:ext cx="1491782" cy="1185967"/>
          </a:xfrm>
          <a:prstGeom prst="rect">
            <a:avLst/>
          </a:prstGeom>
        </p:spPr>
      </p:pic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6F361278-1F7C-4310-95FB-FDDEB27173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309091" y="1432990"/>
            <a:ext cx="6514959" cy="2910580"/>
          </a:xfrm>
        </p:spPr>
        <p:txBody>
          <a:bodyPr vert="horz" lIns="91440" tIns="45720" rIns="91440" bIns="45720" rtlCol="0">
            <a:noAutofit/>
          </a:bodyPr>
          <a:lstStyle/>
          <a:p>
            <a:pPr defTabSz="457200">
              <a:spcBef>
                <a:spcPts val="1000"/>
              </a:spcBef>
              <a:buSzPct val="80000"/>
              <a:buFont typeface="Wingdings 3" charset="2"/>
              <a:buChar char=""/>
            </a:pPr>
            <a:r>
              <a:rPr lang="en-US" sz="2700" dirty="0" err="1"/>
              <a:t>Bitcraze</a:t>
            </a:r>
            <a:r>
              <a:rPr lang="en-US" sz="2700" dirty="0"/>
              <a:t> </a:t>
            </a:r>
            <a:r>
              <a:rPr lang="en-US" sz="2700" dirty="0" err="1"/>
              <a:t>Crazyflie</a:t>
            </a:r>
            <a:r>
              <a:rPr lang="en-US" sz="2700" dirty="0"/>
              <a:t> 2.0 platform</a:t>
            </a:r>
          </a:p>
          <a:p>
            <a:pPr defTabSz="457200">
              <a:spcBef>
                <a:spcPts val="1000"/>
              </a:spcBef>
              <a:buSzPct val="80000"/>
              <a:buFont typeface="Wingdings 3" charset="2"/>
              <a:buChar char=""/>
            </a:pPr>
            <a:r>
              <a:rPr lang="en-US" sz="2700" dirty="0"/>
              <a:t>An open-source, open-hardware Nano   quadcopter</a:t>
            </a:r>
          </a:p>
          <a:p>
            <a:pPr defTabSz="457200">
              <a:spcBef>
                <a:spcPts val="1000"/>
              </a:spcBef>
              <a:buSzPct val="80000"/>
              <a:buFont typeface="Wingdings 3" charset="2"/>
              <a:buChar char=""/>
            </a:pPr>
            <a:r>
              <a:rPr lang="en-US" sz="2700" dirty="0"/>
              <a:t>Small size (92mm diagonal rotor-to-rotor) and light weight (29g)</a:t>
            </a:r>
          </a:p>
          <a:p>
            <a:pPr defTabSz="457200">
              <a:spcBef>
                <a:spcPts val="1000"/>
              </a:spcBef>
              <a:buSzPct val="80000"/>
              <a:buFont typeface="Wingdings 3" charset="2"/>
              <a:buChar char=""/>
            </a:pPr>
            <a:r>
              <a:rPr lang="en-US" sz="2700" dirty="0"/>
              <a:t>Controlled from a PC using </a:t>
            </a:r>
            <a:br>
              <a:rPr lang="en-US" sz="2700" dirty="0"/>
            </a:br>
            <a:r>
              <a:rPr lang="en-US" sz="2700" dirty="0"/>
              <a:t>“</a:t>
            </a:r>
            <a:r>
              <a:rPr lang="en-US" sz="2700" dirty="0" err="1"/>
              <a:t>CrazyRadio</a:t>
            </a:r>
            <a:r>
              <a:rPr lang="en-US" sz="2700" dirty="0"/>
              <a:t> PA” USB dongle (2.4GHz)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3782A04-BD3A-48F6-AEFA-E6154A7652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840" y="3485252"/>
            <a:ext cx="1797912" cy="92592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FDDA93-5C50-499D-8792-A489DE0391FF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6442997" y="4531021"/>
            <a:ext cx="512504" cy="27384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0" indent="0" defTabSz="9144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-US" sz="700" smtClean="0"/>
              <a:pPr lvl="0" indent="0" defTabSz="91440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None/>
              </a:pPr>
              <a:t>3</a:t>
            </a:fld>
            <a:endParaRPr lang="en-US" sz="700"/>
          </a:p>
        </p:txBody>
      </p:sp>
    </p:spTree>
    <p:extLst>
      <p:ext uri="{BB962C8B-B14F-4D97-AF65-F5344CB8AC3E}">
        <p14:creationId xmlns:p14="http://schemas.microsoft.com/office/powerpoint/2010/main" val="19556761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10BE40E3-5550-4CDD-B4FD-387C33EBF1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6350"/>
            <a:ext cx="9144001" cy="5149850"/>
            <a:chOff x="0" y="-8467"/>
            <a:chExt cx="12192000" cy="6866467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71A6B738-E50C-4653-B343-B9D6A5EA27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98768D6-B28C-40A3-B381-39306F5816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 23">
              <a:extLst>
                <a:ext uri="{FF2B5EF4-FFF2-40B4-BE49-F238E27FC236}">
                  <a16:creationId xmlns:a16="http://schemas.microsoft.com/office/drawing/2014/main" id="{B27C15B9-7795-4321-AB30-DF1DEF65C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5">
              <a:extLst>
                <a:ext uri="{FF2B5EF4-FFF2-40B4-BE49-F238E27FC236}">
                  <a16:creationId xmlns:a16="http://schemas.microsoft.com/office/drawing/2014/main" id="{578EC957-1F3F-4C00-B023-C8725C217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3D642632-BBD5-46D6-A91D-9B2BF68219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27">
              <a:extLst>
                <a:ext uri="{FF2B5EF4-FFF2-40B4-BE49-F238E27FC236}">
                  <a16:creationId xmlns:a16="http://schemas.microsoft.com/office/drawing/2014/main" id="{BF9D518D-AFF5-4DE2-AEE2-0EC15479A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8">
              <a:extLst>
                <a:ext uri="{FF2B5EF4-FFF2-40B4-BE49-F238E27FC236}">
                  <a16:creationId xmlns:a16="http://schemas.microsoft.com/office/drawing/2014/main" id="{14EF979B-B00D-460C-BD56-7EEAFB7E0F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9">
              <a:extLst>
                <a:ext uri="{FF2B5EF4-FFF2-40B4-BE49-F238E27FC236}">
                  <a16:creationId xmlns:a16="http://schemas.microsoft.com/office/drawing/2014/main" id="{3E40F9A1-6B82-400F-9397-26D1D36F1F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>
              <a:extLst>
                <a:ext uri="{FF2B5EF4-FFF2-40B4-BE49-F238E27FC236}">
                  <a16:creationId xmlns:a16="http://schemas.microsoft.com/office/drawing/2014/main" id="{2EF7DDF1-FF86-4CA4-B08B-8939557EBD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>
              <a:extLst>
                <a:ext uri="{FF2B5EF4-FFF2-40B4-BE49-F238E27FC236}">
                  <a16:creationId xmlns:a16="http://schemas.microsoft.com/office/drawing/2014/main" id="{6D7C1F89-72B2-4FDC-B9E2-04F52D5C50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1546BAB-37A6-4FFD-BE04-2707AAB16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652" y="392311"/>
            <a:ext cx="6447501" cy="990600"/>
          </a:xfrm>
        </p:spPr>
        <p:txBody>
          <a:bodyPr vert="horz" lIns="91440" tIns="45720" rIns="91440" bIns="45720" rtlCol="0" anchor="t">
            <a:noAutofit/>
          </a:bodyPr>
          <a:lstStyle/>
          <a:p>
            <a:pPr defTabSz="457200">
              <a:lnSpc>
                <a:spcPct val="90000"/>
              </a:lnSpc>
              <a:spcBef>
                <a:spcPct val="0"/>
              </a:spcBef>
            </a:pPr>
            <a:r>
              <a:rPr lang="en-US" sz="3500" b="1" dirty="0"/>
              <a:t>System’s Components – Intel RealSense D435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C2F00B-73E3-44DC-86FC-61834E219E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57753" y="1382911"/>
            <a:ext cx="4214660" cy="2910580"/>
          </a:xfrm>
        </p:spPr>
        <p:txBody>
          <a:bodyPr vert="horz" lIns="91440" tIns="45720" rIns="91440" bIns="45720" rtlCol="0">
            <a:noAutofit/>
          </a:bodyPr>
          <a:lstStyle/>
          <a:p>
            <a:pPr defTabSz="457200">
              <a:spcBef>
                <a:spcPts val="1000"/>
              </a:spcBef>
              <a:buSzPct val="80000"/>
              <a:buFont typeface="Wingdings 3" charset="2"/>
              <a:buChar char=""/>
            </a:pPr>
            <a:r>
              <a:rPr lang="en-US" sz="2700" dirty="0"/>
              <a:t>USB powered</a:t>
            </a:r>
          </a:p>
          <a:p>
            <a:pPr defTabSz="457200">
              <a:spcBef>
                <a:spcPts val="1000"/>
              </a:spcBef>
              <a:buSzPct val="80000"/>
              <a:buFont typeface="Wingdings 3" charset="2"/>
              <a:buChar char=""/>
            </a:pPr>
            <a:r>
              <a:rPr lang="en-US" sz="2700" dirty="0"/>
              <a:t>Small and light-weight</a:t>
            </a:r>
          </a:p>
          <a:p>
            <a:pPr defTabSz="457200">
              <a:spcBef>
                <a:spcPts val="1000"/>
              </a:spcBef>
              <a:buSzPct val="80000"/>
              <a:buFont typeface="Wingdings 3" charset="2"/>
              <a:buChar char=""/>
            </a:pPr>
            <a:r>
              <a:rPr lang="en-US" sz="2700" dirty="0"/>
              <a:t>Stereo depth sensors</a:t>
            </a:r>
          </a:p>
          <a:p>
            <a:pPr defTabSz="457200">
              <a:spcBef>
                <a:spcPts val="1000"/>
              </a:spcBef>
              <a:buSzPct val="80000"/>
              <a:buFont typeface="Wingdings 3" charset="2"/>
              <a:buChar char=""/>
            </a:pPr>
            <a:r>
              <a:rPr lang="en-US" sz="2700" dirty="0"/>
              <a:t>Infrared projector</a:t>
            </a:r>
          </a:p>
          <a:p>
            <a:pPr defTabSz="457200">
              <a:spcBef>
                <a:spcPts val="1000"/>
              </a:spcBef>
              <a:buSzPct val="80000"/>
              <a:buFont typeface="Wingdings 3" charset="2"/>
              <a:buChar char=""/>
            </a:pPr>
            <a:r>
              <a:rPr lang="en-US" sz="2700" dirty="0"/>
              <a:t>RGB module</a:t>
            </a:r>
          </a:p>
          <a:p>
            <a:pPr defTabSz="457200">
              <a:spcBef>
                <a:spcPts val="1000"/>
              </a:spcBef>
              <a:buSzPct val="80000"/>
              <a:buFont typeface="Wingdings 3" charset="2"/>
              <a:buChar char=""/>
            </a:pPr>
            <a:r>
              <a:rPr lang="en-US" sz="2700" dirty="0"/>
              <a:t>Range up to 10m</a:t>
            </a:r>
          </a:p>
        </p:txBody>
      </p:sp>
      <p:pic>
        <p:nvPicPr>
          <p:cNvPr id="9" name="Picture 8" descr="A projector screen&#10;&#10;Description automatically generated">
            <a:extLst>
              <a:ext uri="{FF2B5EF4-FFF2-40B4-BE49-F238E27FC236}">
                <a16:creationId xmlns:a16="http://schemas.microsoft.com/office/drawing/2014/main" id="{9E272D2A-0A47-412B-B3BF-11B6479739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78" r="3980" b="4"/>
          <a:stretch/>
        </p:blipFill>
        <p:spPr>
          <a:xfrm>
            <a:off x="590589" y="1834258"/>
            <a:ext cx="2910795" cy="208369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D5774B-B6B1-48C9-9EFC-1CCACCF6BD80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6442997" y="4531021"/>
            <a:ext cx="512504" cy="27384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0" indent="0" defTabSz="9144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-US" sz="700" smtClean="0"/>
              <a:pPr lvl="0" indent="0" defTabSz="91440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None/>
              </a:pPr>
              <a:t>4</a:t>
            </a:fld>
            <a:endParaRPr lang="en-US" sz="700"/>
          </a:p>
        </p:txBody>
      </p:sp>
    </p:spTree>
    <p:extLst>
      <p:ext uri="{BB962C8B-B14F-4D97-AF65-F5344CB8AC3E}">
        <p14:creationId xmlns:p14="http://schemas.microsoft.com/office/powerpoint/2010/main" val="15362287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38CBDE-0141-4C1A-ABD7-206BECF866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9680" y="357150"/>
            <a:ext cx="6724500" cy="749100"/>
          </a:xfrm>
        </p:spPr>
        <p:txBody>
          <a:bodyPr>
            <a:normAutofit/>
          </a:bodyPr>
          <a:lstStyle/>
          <a:p>
            <a:r>
              <a:rPr lang="en-US" sz="3500" b="1" dirty="0"/>
              <a:t>ROS Based System</a:t>
            </a:r>
            <a:endParaRPr lang="en-IL" sz="3500" b="1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6F361278-1F7C-4310-95FB-FDDEB27173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9680" y="1132695"/>
            <a:ext cx="5690076" cy="3648300"/>
          </a:xfrm>
        </p:spPr>
        <p:txBody>
          <a:bodyPr>
            <a:normAutofit/>
          </a:bodyPr>
          <a:lstStyle/>
          <a:p>
            <a:pPr>
              <a:buSzPct val="100000"/>
              <a:buFont typeface="Wingdings 3" panose="05040102010807070707" pitchFamily="18" charset="2"/>
              <a:buChar char=""/>
            </a:pPr>
            <a:r>
              <a:rPr lang="en-US" sz="2700" dirty="0"/>
              <a:t>A collection of software frameworks for robot software development</a:t>
            </a:r>
          </a:p>
          <a:p>
            <a:pPr>
              <a:buSzPct val="100000"/>
              <a:buFont typeface="Wingdings 3" panose="05040102010807070707" pitchFamily="18" charset="2"/>
              <a:buChar char=""/>
            </a:pPr>
            <a:r>
              <a:rPr lang="en-US" sz="2700" dirty="0"/>
              <a:t>Supported by Linux Ubuntu</a:t>
            </a:r>
          </a:p>
          <a:p>
            <a:pPr>
              <a:buSzPct val="100000"/>
              <a:buFont typeface="Wingdings 3" panose="05040102010807070707" pitchFamily="18" charset="2"/>
              <a:buChar char=""/>
            </a:pPr>
            <a:r>
              <a:rPr lang="en-US" sz="2700" dirty="0" err="1"/>
              <a:t>Crazyflie_ros</a:t>
            </a:r>
            <a:endParaRPr lang="en-US" sz="2700" dirty="0"/>
          </a:p>
          <a:p>
            <a:pPr>
              <a:buSzPct val="100000"/>
              <a:buFont typeface="Wingdings 3" panose="05040102010807070707" pitchFamily="18" charset="2"/>
              <a:buChar char=""/>
            </a:pPr>
            <a:r>
              <a:rPr lang="en-US" sz="2700" dirty="0"/>
              <a:t>Realsense2_camera</a:t>
            </a:r>
            <a:endParaRPr lang="en-IL" sz="27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FDDA93-5C50-499D-8792-A489DE0391FF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</p:spPr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D9F2467-5B2D-485D-899A-7C3821FC7A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7187" y="3652575"/>
            <a:ext cx="3051031" cy="73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6189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>
            <a:spLocks noGrp="1"/>
          </p:cNvSpPr>
          <p:nvPr>
            <p:ph type="title"/>
          </p:nvPr>
        </p:nvSpPr>
        <p:spPr>
          <a:xfrm>
            <a:off x="224825" y="67439"/>
            <a:ext cx="6724500" cy="74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dirty="0"/>
              <a:t>System’s </a:t>
            </a:r>
            <a:r>
              <a:rPr lang="en-US" sz="3500" b="1" dirty="0"/>
              <a:t>Final</a:t>
            </a:r>
            <a:r>
              <a:rPr lang="en-US" sz="3500" dirty="0"/>
              <a:t> Architecture</a:t>
            </a:r>
            <a:endParaRPr sz="3500" dirty="0"/>
          </a:p>
        </p:txBody>
      </p:sp>
      <p:sp>
        <p:nvSpPr>
          <p:cNvPr id="141" name="Shape 14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 dirty="0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F5C4B3ED-13CA-4CC1-8B2B-2C86F6926DF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467" b="20615"/>
          <a:stretch/>
        </p:blipFill>
        <p:spPr>
          <a:xfrm>
            <a:off x="1384464" y="1395360"/>
            <a:ext cx="6042671" cy="2281653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  <a:reflection stA="0" endPos="62000" dist="38100" dir="5400000" sy="-100000" algn="bl" rotWithShape="0"/>
          </a:effec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904B680D-28DD-4A23-8BE5-5AA1AE1B22B9}"/>
              </a:ext>
            </a:extLst>
          </p:cNvPr>
          <p:cNvSpPr txBox="1"/>
          <p:nvPr/>
        </p:nvSpPr>
        <p:spPr>
          <a:xfrm>
            <a:off x="143114" y="986817"/>
            <a:ext cx="2069549" cy="1088426"/>
          </a:xfrm>
          <a:prstGeom prst="rect">
            <a:avLst/>
          </a:prstGeom>
          <a:solidFill>
            <a:srgbClr val="F4BEBE">
              <a:alpha val="54000"/>
            </a:srgbClr>
          </a:solidFill>
          <a:ln>
            <a:solidFill>
              <a:schemeClr val="tx1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1">
            <a:spAutoFit/>
          </a:bodyPr>
          <a:lstStyle/>
          <a:p>
            <a:pPr lvl="0" algn="ctr"/>
            <a:r>
              <a:rPr lang="en-US" sz="13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Intel RealSense D435</a:t>
            </a:r>
            <a:endParaRPr lang="en-US" sz="1300" dirty="0"/>
          </a:p>
          <a:p>
            <a:pPr lvl="0" algn="ctr"/>
            <a:r>
              <a:rPr lang="en-US" sz="13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USB-powered camera that includes pair of depth sensors, an RGB sensor and an infrared projector.</a:t>
            </a:r>
            <a:endParaRPr lang="en-US" sz="1300" dirty="0"/>
          </a:p>
        </p:txBody>
      </p:sp>
      <p:sp>
        <p:nvSpPr>
          <p:cNvPr id="33" name="Speech Bubble: Oval 32">
            <a:extLst>
              <a:ext uri="{FF2B5EF4-FFF2-40B4-BE49-F238E27FC236}">
                <a16:creationId xmlns:a16="http://schemas.microsoft.com/office/drawing/2014/main" id="{73444786-7550-41FD-A554-C4722D35BC25}"/>
              </a:ext>
            </a:extLst>
          </p:cNvPr>
          <p:cNvSpPr/>
          <p:nvPr/>
        </p:nvSpPr>
        <p:spPr bwMode="auto">
          <a:xfrm>
            <a:off x="171733" y="3429098"/>
            <a:ext cx="1412430" cy="1142797"/>
          </a:xfrm>
          <a:prstGeom prst="wedgeEllipseCallout">
            <a:avLst>
              <a:gd name="adj1" fmla="val 65061"/>
              <a:gd name="adj2" fmla="val -102799"/>
            </a:avLst>
          </a:prstGeom>
          <a:solidFill>
            <a:srgbClr val="EE9A9A"/>
          </a:solidFill>
          <a:ln>
            <a:noFill/>
            <a:headEnd type="none" w="med" len="med"/>
            <a:tailEnd type="none" w="med" len="med"/>
          </a:ln>
          <a:effectLst>
            <a:outerShdw blurRad="101600" dist="38100" dir="10800000" algn="r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IL" sz="7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BA0131EC-0EC2-490E-8256-7E85D4B8D6CE}"/>
              </a:ext>
            </a:extLst>
          </p:cNvPr>
          <p:cNvSpPr/>
          <p:nvPr/>
        </p:nvSpPr>
        <p:spPr bwMode="auto">
          <a:xfrm>
            <a:off x="168377" y="3483827"/>
            <a:ext cx="1370866" cy="1041197"/>
          </a:xfrm>
          <a:prstGeom prst="ellips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IL" sz="7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pic>
        <p:nvPicPr>
          <p:cNvPr id="35" name="Google Shape;97;p13">
            <a:extLst>
              <a:ext uri="{FF2B5EF4-FFF2-40B4-BE49-F238E27FC236}">
                <a16:creationId xmlns:a16="http://schemas.microsoft.com/office/drawing/2014/main" id="{410259E3-754F-455A-8ED9-1E99C99F9254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11567" t="24760" r="11439" b="31508"/>
          <a:stretch/>
        </p:blipFill>
        <p:spPr>
          <a:xfrm>
            <a:off x="328551" y="3731742"/>
            <a:ext cx="1081859" cy="564853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Speech Bubble: Oval 35">
            <a:extLst>
              <a:ext uri="{FF2B5EF4-FFF2-40B4-BE49-F238E27FC236}">
                <a16:creationId xmlns:a16="http://schemas.microsoft.com/office/drawing/2014/main" id="{A351C418-E6B6-4102-BD6B-43EEA1C801DF}"/>
              </a:ext>
            </a:extLst>
          </p:cNvPr>
          <p:cNvSpPr/>
          <p:nvPr/>
        </p:nvSpPr>
        <p:spPr bwMode="auto">
          <a:xfrm rot="21423357">
            <a:off x="5706563" y="3921003"/>
            <a:ext cx="1376204" cy="1208045"/>
          </a:xfrm>
          <a:prstGeom prst="wedgeEllipseCallout">
            <a:avLst>
              <a:gd name="adj1" fmla="val 39858"/>
              <a:gd name="adj2" fmla="val -76766"/>
            </a:avLst>
          </a:prstGeom>
          <a:solidFill>
            <a:srgbClr val="EFC243"/>
          </a:solidFill>
          <a:ln>
            <a:noFill/>
            <a:headEnd type="none" w="med" len="med"/>
            <a:tailEnd type="none" w="med" len="med"/>
          </a:ln>
          <a:effectLst>
            <a:outerShdw blurRad="101600" dist="38100" dir="10800000" algn="r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IL" sz="7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68268430-69DF-463F-9EF8-F0588B07D71A}"/>
              </a:ext>
            </a:extLst>
          </p:cNvPr>
          <p:cNvSpPr/>
          <p:nvPr/>
        </p:nvSpPr>
        <p:spPr bwMode="auto">
          <a:xfrm>
            <a:off x="5832388" y="4053952"/>
            <a:ext cx="1124554" cy="952711"/>
          </a:xfrm>
          <a:prstGeom prst="ellips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IL" sz="7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4CC4A27E-3560-48AB-8014-06413DA903B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73" t="16987" r="9473" b="12207"/>
          <a:stretch/>
        </p:blipFill>
        <p:spPr>
          <a:xfrm>
            <a:off x="5992243" y="4264803"/>
            <a:ext cx="877288" cy="520443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A3ABEC8C-0D5D-4E3A-A2EA-C7135ABA1E67}"/>
              </a:ext>
            </a:extLst>
          </p:cNvPr>
          <p:cNvSpPr txBox="1"/>
          <p:nvPr/>
        </p:nvSpPr>
        <p:spPr>
          <a:xfrm>
            <a:off x="2959182" y="4043390"/>
            <a:ext cx="2506711" cy="963273"/>
          </a:xfrm>
          <a:prstGeom prst="rect">
            <a:avLst/>
          </a:prstGeom>
          <a:solidFill>
            <a:srgbClr val="EFC243">
              <a:alpha val="75000"/>
            </a:srgbClr>
          </a:solidFill>
          <a:ln>
            <a:solidFill>
              <a:schemeClr val="tx1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1">
            <a:spAutoFit/>
          </a:bodyPr>
          <a:lstStyle>
            <a:defPPr>
              <a:defRPr lang="en-US"/>
            </a:defPPr>
            <a:lvl1pPr>
              <a:defRPr sz="66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osis" panose="02010703020202060003" pitchFamily="2" charset="0"/>
              </a:rPr>
              <a:t>Crazyflie 2.0</a:t>
            </a:r>
          </a:p>
          <a:p>
            <a:pPr algn="ctr"/>
            <a:r>
              <a:rPr lang="en-US" sz="1400" dirty="0">
                <a:latin typeface="Dosis" panose="02010703020202060003" pitchFamily="2" charset="0"/>
              </a:rPr>
              <a:t>Lightweight, open source flying development platform based on a </a:t>
            </a:r>
            <a:r>
              <a:rPr lang="en-US" sz="1400" dirty="0" err="1">
                <a:latin typeface="Dosis" panose="02010703020202060003" pitchFamily="2" charset="0"/>
              </a:rPr>
              <a:t>nano</a:t>
            </a:r>
            <a:r>
              <a:rPr lang="en-US" sz="1400" dirty="0">
                <a:latin typeface="Dosis" panose="02010703020202060003" pitchFamily="2" charset="0"/>
              </a:rPr>
              <a:t> quadcopter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7E85849-B8B4-4786-BDD6-E7A2D2BC11C9}"/>
              </a:ext>
            </a:extLst>
          </p:cNvPr>
          <p:cNvSpPr txBox="1"/>
          <p:nvPr/>
        </p:nvSpPr>
        <p:spPr>
          <a:xfrm>
            <a:off x="7467293" y="202051"/>
            <a:ext cx="1573752" cy="2215991"/>
          </a:xfrm>
          <a:prstGeom prst="rect">
            <a:avLst/>
          </a:prstGeom>
          <a:solidFill>
            <a:schemeClr val="accent1">
              <a:lumMod val="20000"/>
              <a:lumOff val="80000"/>
              <a:alpha val="75000"/>
            </a:schemeClr>
          </a:solidFill>
          <a:ln>
            <a:solidFill>
              <a:schemeClr val="tx1"/>
            </a:solidFill>
          </a:ln>
          <a:effectLst>
            <a:outerShdw blurRad="149987" dist="250190" dir="8460000" algn="ctr">
              <a:srgbClr val="000000">
                <a:alpha val="29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1">
            <a:spAutoFit/>
          </a:bodyPr>
          <a:lstStyle/>
          <a:p>
            <a:pPr algn="ctr"/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osis" panose="02010703020202060003" pitchFamily="2" charset="0"/>
              </a:rPr>
              <a:t>ROS - Robotic Operating System</a:t>
            </a:r>
          </a:p>
          <a:p>
            <a:pPr algn="ctr"/>
            <a:r>
              <a:rPr lang="en-US" dirty="0">
                <a:latin typeface="Dosis" panose="02010703020202060003" pitchFamily="2" charset="0"/>
              </a:rPr>
              <a:t>A collection of software frameworks for robot software development</a:t>
            </a:r>
          </a:p>
        </p:txBody>
      </p:sp>
      <p:sp>
        <p:nvSpPr>
          <p:cNvPr id="51" name="Speech Bubble: Oval 50">
            <a:extLst>
              <a:ext uri="{FF2B5EF4-FFF2-40B4-BE49-F238E27FC236}">
                <a16:creationId xmlns:a16="http://schemas.microsoft.com/office/drawing/2014/main" id="{1E3A924E-45D5-481C-8FFE-CF289FD6EF30}"/>
              </a:ext>
            </a:extLst>
          </p:cNvPr>
          <p:cNvSpPr/>
          <p:nvPr/>
        </p:nvSpPr>
        <p:spPr bwMode="auto">
          <a:xfrm>
            <a:off x="6417733" y="237717"/>
            <a:ext cx="886015" cy="897681"/>
          </a:xfrm>
          <a:prstGeom prst="wedgeEllipseCallout">
            <a:avLst>
              <a:gd name="adj1" fmla="val -215346"/>
              <a:gd name="adj2" fmla="val 78893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  <a:headEnd type="none" w="med" len="med"/>
            <a:tailEnd type="none" w="med" len="med"/>
          </a:ln>
          <a:effectLst>
            <a:outerShdw blurRad="101600" dist="38100" dir="10800000" algn="r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IL" dirty="0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F34E2ACF-7BE0-4905-B572-D9336E6761CA}"/>
              </a:ext>
            </a:extLst>
          </p:cNvPr>
          <p:cNvSpPr/>
          <p:nvPr/>
        </p:nvSpPr>
        <p:spPr bwMode="auto">
          <a:xfrm>
            <a:off x="6498491" y="365850"/>
            <a:ext cx="742080" cy="649053"/>
          </a:xfrm>
          <a:prstGeom prst="ellips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sx="102000" sy="102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IL"/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B319280F-86A6-4820-B4AA-7F95479CDF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38649" y="578937"/>
            <a:ext cx="636989" cy="152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1299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1" dirty="0"/>
              <a:t>Project’s Products</a:t>
            </a:r>
            <a:endParaRPr sz="3500" b="1" dirty="0"/>
          </a:p>
        </p:txBody>
      </p:sp>
      <p:sp>
        <p:nvSpPr>
          <p:cNvPr id="140" name="Shape 140"/>
          <p:cNvSpPr txBox="1">
            <a:spLocks noGrp="1"/>
          </p:cNvSpPr>
          <p:nvPr>
            <p:ph type="body" idx="1"/>
          </p:nvPr>
        </p:nvSpPr>
        <p:spPr>
          <a:xfrm>
            <a:off x="594900" y="1055308"/>
            <a:ext cx="7581900" cy="203004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rtl="0">
              <a:spcBef>
                <a:spcPts val="600"/>
              </a:spcBef>
              <a:spcAft>
                <a:spcPts val="0"/>
              </a:spcAft>
              <a:buSzPts val="3000"/>
              <a:buChar char="▸"/>
            </a:pPr>
            <a:r>
              <a:rPr lang="en-US" sz="2700" dirty="0"/>
              <a:t>Stabilized Hovering</a:t>
            </a:r>
          </a:p>
          <a:p>
            <a:pPr marL="457200" lvl="0" indent="-419100" rtl="0">
              <a:spcBef>
                <a:spcPts val="600"/>
              </a:spcBef>
              <a:spcAft>
                <a:spcPts val="0"/>
              </a:spcAft>
              <a:buSzPts val="3000"/>
              <a:buChar char="▸"/>
            </a:pPr>
            <a:r>
              <a:rPr lang="en-US" sz="2700" dirty="0"/>
              <a:t>Way-point Navigation</a:t>
            </a:r>
          </a:p>
          <a:p>
            <a:pPr marL="457200" lvl="0" indent="-419100" rtl="0">
              <a:spcBef>
                <a:spcPts val="600"/>
              </a:spcBef>
              <a:spcAft>
                <a:spcPts val="0"/>
              </a:spcAft>
              <a:buSzPts val="3000"/>
              <a:buChar char="▸"/>
            </a:pPr>
            <a:r>
              <a:rPr lang="en-US" sz="2700" dirty="0"/>
              <a:t>“Swarm” synchronized flight</a:t>
            </a:r>
          </a:p>
          <a:p>
            <a:pPr marL="457200" lvl="0" indent="-419100" rtl="0">
              <a:spcBef>
                <a:spcPts val="600"/>
              </a:spcBef>
              <a:spcAft>
                <a:spcPts val="0"/>
              </a:spcAft>
              <a:buSzPts val="3000"/>
              <a:buChar char="▸"/>
            </a:pPr>
            <a:r>
              <a:rPr lang="en-US" sz="2700" dirty="0"/>
              <a:t>Target Following</a:t>
            </a:r>
          </a:p>
        </p:txBody>
      </p:sp>
      <p:sp>
        <p:nvSpPr>
          <p:cNvPr id="141" name="Shape 14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20857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1" dirty="0"/>
              <a:t>Project’s Products</a:t>
            </a:r>
            <a:endParaRPr sz="3500" b="1" dirty="0"/>
          </a:p>
        </p:txBody>
      </p:sp>
      <p:sp>
        <p:nvSpPr>
          <p:cNvPr id="140" name="Shape 140"/>
          <p:cNvSpPr txBox="1">
            <a:spLocks noGrp="1"/>
          </p:cNvSpPr>
          <p:nvPr>
            <p:ph type="body" idx="1"/>
          </p:nvPr>
        </p:nvSpPr>
        <p:spPr>
          <a:xfrm>
            <a:off x="594900" y="1055308"/>
            <a:ext cx="7581900" cy="203004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rtl="0">
              <a:spcBef>
                <a:spcPts val="600"/>
              </a:spcBef>
              <a:spcAft>
                <a:spcPts val="0"/>
              </a:spcAft>
              <a:buSzPts val="3000"/>
              <a:buChar char="▸"/>
            </a:pPr>
            <a:r>
              <a:rPr lang="en-US" sz="2700" dirty="0"/>
              <a:t>Stabilized Hovering</a:t>
            </a:r>
          </a:p>
          <a:p>
            <a:pPr marL="457200" lvl="0" indent="-419100" rtl="0">
              <a:spcBef>
                <a:spcPts val="600"/>
              </a:spcBef>
              <a:spcAft>
                <a:spcPts val="0"/>
              </a:spcAft>
              <a:buSzPts val="3000"/>
              <a:buChar char="▸"/>
            </a:pPr>
            <a:r>
              <a:rPr lang="en-US" sz="2700" dirty="0"/>
              <a:t>Way-point Navigation</a:t>
            </a:r>
          </a:p>
          <a:p>
            <a:pPr marL="457200" lvl="0" indent="-419100" rtl="0">
              <a:spcBef>
                <a:spcPts val="600"/>
              </a:spcBef>
              <a:spcAft>
                <a:spcPts val="0"/>
              </a:spcAft>
              <a:buSzPts val="3000"/>
              <a:buChar char="▸"/>
            </a:pPr>
            <a:r>
              <a:rPr lang="en-US" sz="2700" dirty="0"/>
              <a:t>“Swarm” synchronized flight</a:t>
            </a:r>
          </a:p>
          <a:p>
            <a:pPr marL="457200" lvl="0" indent="-419100" rtl="0">
              <a:spcBef>
                <a:spcPts val="600"/>
              </a:spcBef>
              <a:spcAft>
                <a:spcPts val="0"/>
              </a:spcAft>
              <a:buSzPts val="3000"/>
              <a:buChar char="▸"/>
            </a:pPr>
            <a:r>
              <a:rPr lang="en-US" sz="2700" dirty="0"/>
              <a:t>Target Following</a:t>
            </a:r>
          </a:p>
        </p:txBody>
      </p:sp>
      <p:sp>
        <p:nvSpPr>
          <p:cNvPr id="141" name="Shape 14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pic>
        <p:nvPicPr>
          <p:cNvPr id="2" name="proj_day_pres_vid_final">
            <a:hlinkClick r:id="" action="ppaction://media"/>
            <a:extLst>
              <a:ext uri="{FF2B5EF4-FFF2-40B4-BE49-F238E27FC236}">
                <a16:creationId xmlns:a16="http://schemas.microsoft.com/office/drawing/2014/main" id="{90AA696E-B997-448F-ACA3-9D2DCEA5FD4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10510" y="958850"/>
            <a:ext cx="9144000" cy="418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247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6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>
            <a:spLocks noGrp="1"/>
          </p:cNvSpPr>
          <p:nvPr>
            <p:ph type="title"/>
          </p:nvPr>
        </p:nvSpPr>
        <p:spPr>
          <a:xfrm>
            <a:off x="735806" y="276075"/>
            <a:ext cx="7093594" cy="74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1" dirty="0"/>
              <a:t>Future Work</a:t>
            </a:r>
            <a:endParaRPr sz="3500" b="1" dirty="0"/>
          </a:p>
        </p:txBody>
      </p:sp>
      <p:sp>
        <p:nvSpPr>
          <p:cNvPr id="140" name="Shape 140"/>
          <p:cNvSpPr txBox="1">
            <a:spLocks noGrp="1"/>
          </p:cNvSpPr>
          <p:nvPr>
            <p:ph type="body" idx="1"/>
          </p:nvPr>
        </p:nvSpPr>
        <p:spPr>
          <a:xfrm>
            <a:off x="594900" y="1025175"/>
            <a:ext cx="8244300" cy="32676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rtl="0">
              <a:spcBef>
                <a:spcPts val="600"/>
              </a:spcBef>
              <a:spcAft>
                <a:spcPts val="0"/>
              </a:spcAft>
              <a:buSzPts val="3000"/>
              <a:buChar char="▸"/>
            </a:pPr>
            <a:r>
              <a:rPr lang="en-US" sz="2700" dirty="0"/>
              <a:t>Alternative tracking algorithm (i.e. ML Based)</a:t>
            </a:r>
          </a:p>
          <a:p>
            <a:pPr marL="457200" lvl="0" indent="-419100" rtl="0">
              <a:spcBef>
                <a:spcPts val="600"/>
              </a:spcBef>
              <a:spcAft>
                <a:spcPts val="0"/>
              </a:spcAft>
              <a:buSzPts val="3000"/>
              <a:buChar char="▸"/>
            </a:pPr>
            <a:r>
              <a:rPr lang="en-US" sz="2700" dirty="0"/>
              <a:t>Low level - Embedded Sensors for collision avoidance</a:t>
            </a:r>
          </a:p>
          <a:p>
            <a:pPr marL="457200" lvl="0" indent="-419100" rtl="0">
              <a:spcBef>
                <a:spcPts val="600"/>
              </a:spcBef>
              <a:spcAft>
                <a:spcPts val="0"/>
              </a:spcAft>
              <a:buSzPts val="3000"/>
              <a:buChar char="▸"/>
            </a:pPr>
            <a:r>
              <a:rPr lang="en-US" sz="2700" dirty="0"/>
              <a:t>Use a longer range depth camera for full room’s mapping</a:t>
            </a:r>
          </a:p>
          <a:p>
            <a:pPr marL="457200" lvl="0" indent="-419100" rtl="0">
              <a:spcBef>
                <a:spcPts val="600"/>
              </a:spcBef>
              <a:spcAft>
                <a:spcPts val="0"/>
              </a:spcAft>
              <a:buSzPts val="3000"/>
              <a:buChar char="▸"/>
            </a:pPr>
            <a:r>
              <a:rPr lang="en-US" sz="2700" dirty="0"/>
              <a:t>Extend support for multiple depth cameras simultaneously (can provide multiple rooms’ mapping)</a:t>
            </a:r>
          </a:p>
          <a:p>
            <a:pPr marL="457200" lvl="0" indent="-419100" rtl="0">
              <a:spcBef>
                <a:spcPts val="600"/>
              </a:spcBef>
              <a:spcAft>
                <a:spcPts val="0"/>
              </a:spcAft>
              <a:buSzPts val="3000"/>
              <a:buChar char="▸"/>
            </a:pPr>
            <a:endParaRPr lang="en-US" sz="2700" dirty="0"/>
          </a:p>
          <a:p>
            <a:pPr marL="457200" lvl="0" indent="-419100" rtl="0">
              <a:spcBef>
                <a:spcPts val="600"/>
              </a:spcBef>
              <a:spcAft>
                <a:spcPts val="0"/>
              </a:spcAft>
              <a:buSzPts val="3000"/>
              <a:buChar char="▸"/>
            </a:pPr>
            <a:endParaRPr sz="2700" dirty="0"/>
          </a:p>
        </p:txBody>
      </p:sp>
      <p:sp>
        <p:nvSpPr>
          <p:cNvPr id="141" name="Shape 14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95420233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Yellow Orang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5879</TotalTime>
  <Words>259</Words>
  <Application>Microsoft Office PowerPoint</Application>
  <PresentationFormat>On-screen Show (16:9)</PresentationFormat>
  <Paragraphs>61</Paragraphs>
  <Slides>10</Slides>
  <Notes>7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Times New Roman</vt:lpstr>
      <vt:lpstr>Dosis</vt:lpstr>
      <vt:lpstr>Wingdings 3</vt:lpstr>
      <vt:lpstr>Arial</vt:lpstr>
      <vt:lpstr>Trebuchet MS</vt:lpstr>
      <vt:lpstr>Wingdings</vt:lpstr>
      <vt:lpstr>Facet</vt:lpstr>
      <vt:lpstr>Autonomous Nano-Drones Indoor Navigation System Based On Depth-RGB Image Processing</vt:lpstr>
      <vt:lpstr>Motivation</vt:lpstr>
      <vt:lpstr>System’s Components – CrazyFlie</vt:lpstr>
      <vt:lpstr>System’s Components – Intel RealSense D435</vt:lpstr>
      <vt:lpstr>ROS Based System</vt:lpstr>
      <vt:lpstr>System’s Final Architecture</vt:lpstr>
      <vt:lpstr>Project’s Products</vt:lpstr>
      <vt:lpstr>Project’s Products</vt:lpstr>
      <vt:lpstr>Future Work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LENOVO</dc:creator>
  <cp:lastModifiedBy>סער אדוטלר</cp:lastModifiedBy>
  <cp:revision>204</cp:revision>
  <dcterms:modified xsi:type="dcterms:W3CDTF">2019-06-10T10:03:16Z</dcterms:modified>
</cp:coreProperties>
</file>